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5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4" r:id="rId8"/>
    <p:sldId id="263" r:id="rId9"/>
    <p:sldId id="265" r:id="rId10"/>
    <p:sldId id="266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042BA-7EDE-B7EA-5FFD-B9FEAB46DB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C8024C-73C0-E13B-82BB-9D5B5B03C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B8D97-16FF-1600-6FA9-5F3E5E57E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E4D57-BA24-B471-FD61-1E1A0709F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2916E-C4E3-EC71-0745-D91894FC4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486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A6FCD-4941-656F-8734-D0DE935D2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775D03-579F-75C7-0068-4179EBCB0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4A9BD-847B-CC6D-72D0-68BF80841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EEA7A-FD31-77DC-100F-D10BD06D5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E3F6B-2CFD-44CB-DEDB-06303090B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36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282AEC-6602-519C-E0EB-25F95FA2EE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AF079D-830F-3AD4-72FF-D748AF2AEB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B9FD9-506C-9D6D-8C8C-546FFDBA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4DFF0-820A-641C-C39C-C3F677EE0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FBDD6-DECD-9C38-CD11-1F8B49074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073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BBAA-BDB0-7669-B069-6636DE094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2526A-86B0-86FA-9A87-0DB5F1B57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12EED-FCB1-F76E-F1C6-17E512B32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F76DB-3E42-BA4F-6877-9F16A7737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DDC01-CD81-6949-8F69-DD54B7110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00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14213-0621-E132-3185-2B40AA1E7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C5011-9BBF-82B5-26B8-45E5C1993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2B859-70EB-AF10-1D81-475770BF0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32619-EC85-5339-5C85-403A5E6DF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64409-BCB9-ECB4-A94D-D68CE4567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23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C3985-8FF6-4701-1B3C-D8982621E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A6C7D-72E3-9781-68D5-BD15F4285A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8BCA30-676E-EC63-B2BA-5434BE6E52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180E8-C076-D197-4323-2445966B9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3CABE6-C075-9540-C1A0-F70DB6C18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4B9E86-AE2F-A878-F409-4A93752D7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29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377B8-A47D-20D4-7174-16ED13F78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8D797-0506-3734-E5CE-F1B3BD3A4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630C5C-917A-7EFF-D648-A39A20A0C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546E91-89B2-51D2-9F93-9D9B3F15CF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B46CDE-9FAE-114D-11BD-C413DF3C18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EF404D-8828-F550-B66A-CBF8B5AD1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441608-C087-6C07-3C56-6D29A1AA0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37CF9C-3A8F-B5D5-3D60-ABBC685CC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5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28D9-766B-65A2-0371-6DF417DC4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578887-A1B9-5636-E5EB-2206BD8B0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737649-7905-6D6E-8427-9577371A6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855F9-25A3-BA54-58DE-3DBC05EF9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34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895CEC-698F-E9AB-A878-C49C290C4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8BE30F-29B8-591D-35F1-D69A210A9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736510-6176-600C-C2AB-708F18AA0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962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EBC33-E2EA-7A8B-530D-475437C6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6BB9F-293D-04AD-01A9-E9605F86C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7EA69B-220B-DDDF-DC1E-7EFEFF425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3E90C-18E2-5786-E477-802F3145E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85452A-02D4-0E26-DB32-6414595EB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F85D9-8B48-C04B-1A3A-F7B90652E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185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E871E-E69F-D059-4C02-7F4559D60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07B396-DDE9-C3BC-6128-0BC2151FEB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9693D-7D2F-2ABD-0FBE-F5ABF63CF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DB30CD-A64F-C68B-C2EC-DFD115AD9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262F8-CE78-74C1-E51A-87BBF0AC9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A0B77A-1990-3133-C943-628D8ABA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9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35304B-FFD9-C340-53B6-527D8EAA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1480A-3472-E4D8-63F4-951F73664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DE204-2C9F-3348-140B-1A50D411F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56502-4736-774D-9FF0-F6B178FB5131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821BB-C8A3-5A62-8A27-7A7FE97A49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FD80C-C0C9-648E-5E30-FD38A6279B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27537-8FD5-DE4E-B65C-9B26AB40B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97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  <p:sldLayoutId id="2147484065" r:id="rId7"/>
    <p:sldLayoutId id="2147484066" r:id="rId8"/>
    <p:sldLayoutId id="2147484067" r:id="rId9"/>
    <p:sldLayoutId id="2147484068" r:id="rId10"/>
    <p:sldLayoutId id="21474840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plorekingman.com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Kingman,_Arizona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185E6-D4BF-4B0A-F344-5AB6ACEF39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Wildfire Impact on Education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83EA3-EF3A-F4FD-AA20-147FF6DA94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Kingman, Arizona</a:t>
            </a:r>
          </a:p>
        </p:txBody>
      </p:sp>
    </p:spTree>
    <p:extLst>
      <p:ext uri="{BB962C8B-B14F-4D97-AF65-F5344CB8AC3E}">
        <p14:creationId xmlns:p14="http://schemas.microsoft.com/office/powerpoint/2010/main" val="3220907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4F4FE-8EF5-20C8-FD71-3976ADD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744C1-44C4-D82F-E706-3E30F31A5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Smoke appears to have no effect on four-year graduation rates</a:t>
            </a:r>
          </a:p>
          <a:p>
            <a:r>
              <a:rPr lang="en-US" dirty="0"/>
              <a:t>Can’t imply causation from correlation even if significant</a:t>
            </a:r>
          </a:p>
          <a:p>
            <a:r>
              <a:rPr lang="en-US" dirty="0"/>
              <a:t>Need to delve into deeper metrics on education</a:t>
            </a:r>
          </a:p>
        </p:txBody>
      </p:sp>
    </p:spTree>
    <p:extLst>
      <p:ext uri="{BB962C8B-B14F-4D97-AF65-F5344CB8AC3E}">
        <p14:creationId xmlns:p14="http://schemas.microsoft.com/office/powerpoint/2010/main" val="2140296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EFE73-2A2B-5D80-F17B-D443CDD46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DFE3F-44C4-0DA0-3AE4-EC93BF408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Summer school performance</a:t>
            </a:r>
          </a:p>
          <a:p>
            <a:r>
              <a:rPr lang="en-US" dirty="0"/>
              <a:t>More granular education data</a:t>
            </a:r>
          </a:p>
          <a:p>
            <a:r>
              <a:rPr lang="en-US" dirty="0"/>
              <a:t>Potential links with AQI</a:t>
            </a:r>
          </a:p>
          <a:p>
            <a:r>
              <a:rPr lang="en-US" dirty="0"/>
              <a:t>Removing prescribed burns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454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B22E-19D4-9B05-00BE-7FE54C490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Kingman, Arizona</a:t>
            </a:r>
          </a:p>
        </p:txBody>
      </p:sp>
      <p:pic>
        <p:nvPicPr>
          <p:cNvPr id="1026" name="Picture 2" descr="Kingman Office of Tourism">
            <a:extLst>
              <a:ext uri="{FF2B5EF4-FFF2-40B4-BE49-F238E27FC236}">
                <a16:creationId xmlns:a16="http://schemas.microsoft.com/office/drawing/2014/main" id="{7A578581-581E-EFE4-E3F4-CAF0AE8FB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647" y="1690799"/>
            <a:ext cx="4658498" cy="310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88AC31-AEA2-FAF7-B333-81B97B8217E8}"/>
              </a:ext>
            </a:extLst>
          </p:cNvPr>
          <p:cNvSpPr txBox="1"/>
          <p:nvPr/>
        </p:nvSpPr>
        <p:spPr>
          <a:xfrm>
            <a:off x="1114647" y="4795506"/>
            <a:ext cx="465849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hlinkClick r:id="rId3"/>
              </a:rPr>
              <a:t>https://www.explorekingman.com/</a:t>
            </a:r>
            <a:endParaRPr lang="en-US" sz="1000" dirty="0"/>
          </a:p>
        </p:txBody>
      </p:sp>
      <p:pic>
        <p:nvPicPr>
          <p:cNvPr id="1028" name="Picture 4" descr="Kingman, Arizona - Wikipedia">
            <a:extLst>
              <a:ext uri="{FF2B5EF4-FFF2-40B4-BE49-F238E27FC236}">
                <a16:creationId xmlns:a16="http://schemas.microsoft.com/office/drawing/2014/main" id="{4F8D21B5-E762-953A-FE07-F06EC93AD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635" y="2474136"/>
            <a:ext cx="4202165" cy="3597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6A866F-6870-4BCC-28AE-426C5505B565}"/>
              </a:ext>
            </a:extLst>
          </p:cNvPr>
          <p:cNvSpPr txBox="1"/>
          <p:nvPr/>
        </p:nvSpPr>
        <p:spPr>
          <a:xfrm>
            <a:off x="7151634" y="6071189"/>
            <a:ext cx="420216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hlinkClick r:id="rId5"/>
              </a:rPr>
              <a:t>https://en.wikipedia.org/wiki/Kingman,_Arizona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15260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952D8-A185-D6B4-E6B5-372ECA0B1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Increased Damage from Fires</a:t>
            </a:r>
          </a:p>
        </p:txBody>
      </p:sp>
      <p:pic>
        <p:nvPicPr>
          <p:cNvPr id="5" name="Picture 4" descr="A graph showing the number of acres burned per year&#10;&#10;Description automatically generated">
            <a:extLst>
              <a:ext uri="{FF2B5EF4-FFF2-40B4-BE49-F238E27FC236}">
                <a16:creationId xmlns:a16="http://schemas.microsoft.com/office/drawing/2014/main" id="{ECA4994E-DF3A-92E3-C69E-D6A7CE2C5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701" y="1999032"/>
            <a:ext cx="8834597" cy="374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437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6739-1DB3-A72B-68EA-939FB8D3B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on Air Quality – AQI</a:t>
            </a:r>
          </a:p>
        </p:txBody>
      </p:sp>
      <p:pic>
        <p:nvPicPr>
          <p:cNvPr id="5" name="Picture 4" descr="A graph showing the growth of a stock market&#10;&#10;Description automatically generated">
            <a:extLst>
              <a:ext uri="{FF2B5EF4-FFF2-40B4-BE49-F238E27FC236}">
                <a16:creationId xmlns:a16="http://schemas.microsoft.com/office/drawing/2014/main" id="{B5B2CBB9-C28F-A920-8906-32F17BFD6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347" y="1967024"/>
            <a:ext cx="8893306" cy="379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95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250B-77F9-3F5B-E0C9-4C715D80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on Air Quality – Smoke Estimate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C44153-A86C-7B0C-A1F1-07E5DE9071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616302" cy="736822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𝑆𝑚𝑜𝑘𝑒𝐸𝑠𝑡𝑖𝑚𝑎𝑡𝑒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𝐴𝑐𝑟𝑒𝑠𝐵𝑢𝑟𝑛𝑒𝑑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184 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𝐷𝑖𝑠𝑡𝑎𝑛𝑐𝑒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9C44153-A86C-7B0C-A1F1-07E5DE9071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616302" cy="736822"/>
              </a:xfrm>
              <a:blipFill>
                <a:blip r:embed="rId2"/>
                <a:stretch>
                  <a:fillRect t="-3390" b="-13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graph showing a number of years&#10;&#10;Description automatically generated with medium confidence">
            <a:extLst>
              <a:ext uri="{FF2B5EF4-FFF2-40B4-BE49-F238E27FC236}">
                <a16:creationId xmlns:a16="http://schemas.microsoft.com/office/drawing/2014/main" id="{2C418281-F232-3DD5-77D9-18B97AD15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660" y="2697384"/>
            <a:ext cx="8978680" cy="379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52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E8EFC-08B4-1798-E88E-00AD24001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 Data</a:t>
            </a:r>
          </a:p>
        </p:txBody>
      </p:sp>
      <p:pic>
        <p:nvPicPr>
          <p:cNvPr id="5" name="Picture 4" descr="A graph with blue lines&#10;&#10;Description automatically generated">
            <a:extLst>
              <a:ext uri="{FF2B5EF4-FFF2-40B4-BE49-F238E27FC236}">
                <a16:creationId xmlns:a16="http://schemas.microsoft.com/office/drawing/2014/main" id="{AF1205D7-1E21-2CE1-5437-190FAFC00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040" y="1881962"/>
            <a:ext cx="9379919" cy="396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98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line with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5A733E41-5A70-6D07-5F92-A6DC509C1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4368"/>
            <a:ext cx="6039481" cy="28090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D0ACB4-75A5-5080-8ECD-E22C427AB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Smoke Impact vs Four-Year Graduation Rate</a:t>
            </a:r>
          </a:p>
        </p:txBody>
      </p:sp>
      <p:pic>
        <p:nvPicPr>
          <p:cNvPr id="7" name="Picture 6" descr="A graph with blue lines&#10;&#10;Description automatically generated">
            <a:extLst>
              <a:ext uri="{FF2B5EF4-FFF2-40B4-BE49-F238E27FC236}">
                <a16:creationId xmlns:a16="http://schemas.microsoft.com/office/drawing/2014/main" id="{4FF23BEA-E14F-5E5D-E7F0-9632B70F7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6521" y="3950628"/>
            <a:ext cx="6374262" cy="290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82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6E96F-4A2B-F537-80B8-4BF70833D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8C89E0-74E2-5B63-6BD0-C0837BEE03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Linear Regression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𝐺𝑟𝑎𝑑𝑢𝑎𝑡𝑖𝑜𝑛𝑅𝑎𝑡𝑒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=0.0006∙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𝑆𝑚𝑜𝑘𝑒𝐸𝑠𝑡𝑖𝑚𝑎𝑡𝑒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+0.7334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8C89E0-74E2-5B63-6BD0-C0837BEE03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25F899A5-34C6-76C4-0200-1A622DA32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170" y="2883691"/>
            <a:ext cx="8695660" cy="360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48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BD02F-95E5-5D2E-2F74-4848BEE93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64FC0225-9A89-4A8C-BE11-5036F495F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54" y="1349312"/>
            <a:ext cx="5592725" cy="2733589"/>
          </a:xfrm>
          <a:prstGeom prst="rect">
            <a:avLst/>
          </a:prstGeom>
        </p:spPr>
      </p:pic>
      <p:pic>
        <p:nvPicPr>
          <p:cNvPr id="7" name="Picture 6" descr="A graph of a graph with blue and orange lines&#10;&#10;Description automatically generated">
            <a:extLst>
              <a:ext uri="{FF2B5EF4-FFF2-40B4-BE49-F238E27FC236}">
                <a16:creationId xmlns:a16="http://schemas.microsoft.com/office/drawing/2014/main" id="{06946AE1-1E82-D5CE-EB43-0586D1C45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478" y="3899729"/>
            <a:ext cx="6418521" cy="295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72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</TotalTime>
  <Words>113</Words>
  <Application>Microsoft Macintosh PowerPoint</Application>
  <PresentationFormat>Widescreen</PresentationFormat>
  <Paragraphs>24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Wildfire Impact on Education</vt:lpstr>
      <vt:lpstr>Kingman, Arizona</vt:lpstr>
      <vt:lpstr>Increased Damage from Fires</vt:lpstr>
      <vt:lpstr>Impact on Air Quality – AQI</vt:lpstr>
      <vt:lpstr>Impact on Air Quality – Smoke Estimate</vt:lpstr>
      <vt:lpstr>Education Data</vt:lpstr>
      <vt:lpstr>Smoke Impact vs Four-Year Graduation Rate</vt:lpstr>
      <vt:lpstr>Model</vt:lpstr>
      <vt:lpstr>Results</vt:lpstr>
      <vt:lpstr>Recommendations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Zach Price</dc:creator>
  <cp:lastModifiedBy>Zach Price</cp:lastModifiedBy>
  <cp:revision>13</cp:revision>
  <dcterms:created xsi:type="dcterms:W3CDTF">2023-11-29T20:58:06Z</dcterms:created>
  <dcterms:modified xsi:type="dcterms:W3CDTF">2023-11-30T21:19:05Z</dcterms:modified>
</cp:coreProperties>
</file>

<file path=docProps/thumbnail.jpeg>
</file>